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7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C801F-8AAF-45D8-8399-559C6B719EAC}" v="2" dt="2025-10-31T00:50:57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7CDB0-B742-47EE-B1FE-5A3EBF97D46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83F6-52B3-4A6A-A5D6-62638F5F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2C83F6-52B3-4A6A-A5D6-62638F5F06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2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A3F4-5F79-8AEC-8252-EEC655892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ABAE0-D897-599B-2D28-18461F659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7B585-0755-76D9-E055-8FE309AEF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0B163-3608-724D-E64C-66745251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FF5BD-6549-2993-82F2-B87951D9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2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7D781-3E18-794E-A5E5-9A44F16A3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EB20C-D942-7886-D5DE-D149E7AB1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E2E74-AD0A-29B5-D28A-4E4AB1C32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695B2-8158-21E7-992A-A99EA30B5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9011F-A67B-21F4-9D09-E6AB2F60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6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2C2B0F-BCAA-8B11-3821-6794E4067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C5C51-924A-363D-11D8-3ED55ABCA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0392E-EBE1-662C-1330-5AD91B69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CD9A0-67FB-B712-078F-8CA6CC2E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69286-8E9A-27A0-4C4A-F18921D4A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2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64B97-A080-D5BF-FB91-13228BF9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AE6A2-69A8-95E4-C379-7DEEFDB09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470F2-C8E3-169F-8073-E25905F1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2AA09-CF65-C763-0206-1D94D972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1903-E6E3-D282-CC86-26842025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7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E92C6-C46E-63C7-2685-A33D601AC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ACD26-98B0-31DE-6C97-C75982BB3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47840-3BAE-FC00-3BD1-C72C42429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22736-0B43-9FC1-B713-7D63D6958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EC0ED-FC91-A44C-A66D-99A37E6E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5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7F116-16D7-4DFB-C1D3-0FD68D145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90E87-D99F-4F4F-AF80-6323870A4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2EDD7-0D7D-879D-70EB-522907C2C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56AF2-72C9-C120-0DCD-8BCB85F4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DC043-A901-0589-2D4A-0A69909D8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C2F4E-F66C-6ADD-A1C6-0B712C90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1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24B61-0513-B3B0-7B54-02E86B2D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0FB0-6586-DB7D-437F-8929D6B5A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45DC4-E3D5-75B3-52E7-1F1DB0072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19DCE-024E-7415-2020-B093610C1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9D168-B590-B9C2-6429-1829653B4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A8B42F-EA5A-CDF5-8F49-FC08A95FE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57913-15C0-ED06-2883-B642F0D2C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0F0723-57F3-C92B-18A7-0ED45746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1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97CB4-DAEC-A2C6-7E52-B8A4D0AE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94D49C-EE59-5BD8-1D44-59F18B12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D81D53-6384-43C3-40D0-3D397375B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E6FD6-ED56-EAC4-F225-01FA30FF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1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8B48E9-F864-C3DE-24B5-63FB2D568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C2562-EE30-7F33-5748-E355561EE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EC6FE-7C70-A22D-22A7-B10EC979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3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9836-E567-2583-8D11-15ED2187C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C9C75-5C24-693A-7F3B-716BA66BE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5A670-082B-A450-1D21-2C3160540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28566-34E4-C87A-C1CE-9059C4D2D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6A0FB-0FD9-967F-E737-088A5598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15DD7-F339-6219-4E14-EC37C4A3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7489-17F1-AE25-FD47-83E64F437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DA841A-07B7-2D24-9A93-715A967BC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523E7-9BA3-A788-6BFC-07ED8E631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80132-2E21-EE2D-DEBC-985A441D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775D4-0EEB-F59D-0E6C-A3B1B704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12B96-C048-F810-E6C0-D6AF76274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2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958E15-57DE-BA53-AA3C-D8A07F767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645DF-5EF0-38CE-75D4-62B3492F3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55E54-E48E-7EC4-AC0B-2F152923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DC739-067A-48BC-A5C5-54C506213871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4491B-7CF5-E5E9-2065-F751043EA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F41ED-020E-87AB-0582-C9039570A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04344-8197-4D66-9D3B-E32EEFF1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5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D64AA70-6D2F-7109-A5B9-D95D8720936A}"/>
              </a:ext>
            </a:extLst>
          </p:cNvPr>
          <p:cNvSpPr/>
          <p:nvPr/>
        </p:nvSpPr>
        <p:spPr>
          <a:xfrm>
            <a:off x="256940" y="195538"/>
            <a:ext cx="2909593" cy="443695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DATA SOURCES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4149D7F-52B1-0E36-256D-09577AF5D244}"/>
              </a:ext>
            </a:extLst>
          </p:cNvPr>
          <p:cNvSpPr/>
          <p:nvPr/>
        </p:nvSpPr>
        <p:spPr>
          <a:xfrm>
            <a:off x="256940" y="728938"/>
            <a:ext cx="2909593" cy="3618696"/>
          </a:xfrm>
          <a:prstGeom prst="roundRect">
            <a:avLst>
              <a:gd name="adj" fmla="val 3576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72FE61-535C-865D-2612-F1EACBBB6DAE}"/>
              </a:ext>
            </a:extLst>
          </p:cNvPr>
          <p:cNvSpPr txBox="1"/>
          <p:nvPr/>
        </p:nvSpPr>
        <p:spPr>
          <a:xfrm>
            <a:off x="377028" y="3676420"/>
            <a:ext cx="1299372" cy="52322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</a:rPr>
              <a:t>Population-</a:t>
            </a:r>
          </a:p>
          <a:p>
            <a:pPr algn="ctr"/>
            <a:r>
              <a:rPr lang="en-US" sz="1400" b="1">
                <a:solidFill>
                  <a:schemeClr val="bg1"/>
                </a:solidFill>
              </a:rPr>
              <a:t>based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83A601D-9BFB-DA3B-7778-DE8414CE8330}"/>
              </a:ext>
            </a:extLst>
          </p:cNvPr>
          <p:cNvSpPr/>
          <p:nvPr/>
        </p:nvSpPr>
        <p:spPr>
          <a:xfrm>
            <a:off x="377028" y="850899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Censuses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7B6E304-21ED-9A7E-0472-82B9A0AABBA2}"/>
              </a:ext>
            </a:extLst>
          </p:cNvPr>
          <p:cNvSpPr/>
          <p:nvPr/>
        </p:nvSpPr>
        <p:spPr>
          <a:xfrm>
            <a:off x="366240" y="1499402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CRVS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421B533-6614-99EC-6EC6-93E510150D52}"/>
              </a:ext>
            </a:extLst>
          </p:cNvPr>
          <p:cNvSpPr/>
          <p:nvPr/>
        </p:nvSpPr>
        <p:spPr>
          <a:xfrm>
            <a:off x="366240" y="2147905"/>
            <a:ext cx="1299372" cy="1249636"/>
          </a:xfrm>
          <a:prstGeom prst="roundRect">
            <a:avLst>
              <a:gd name="adj" fmla="val 8537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Population Surveys</a:t>
            </a:r>
          </a:p>
          <a:p>
            <a:pPr algn="ctr"/>
            <a:r>
              <a:rPr lang="en-US" sz="1400"/>
              <a:t> (DHS / MICS)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0302A2-E9B8-3327-E3EA-8F7B3F4F2A04}"/>
              </a:ext>
            </a:extLst>
          </p:cNvPr>
          <p:cNvSpPr txBox="1"/>
          <p:nvPr/>
        </p:nvSpPr>
        <p:spPr>
          <a:xfrm>
            <a:off x="1771780" y="3676420"/>
            <a:ext cx="1299372" cy="52322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</a:rPr>
              <a:t>Institution-</a:t>
            </a:r>
          </a:p>
          <a:p>
            <a:pPr algn="ctr"/>
            <a:r>
              <a:rPr lang="en-US" sz="1400" b="1">
                <a:solidFill>
                  <a:schemeClr val="bg1"/>
                </a:solidFill>
              </a:rPr>
              <a:t>based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1074FD9-18CF-A0BD-5DDF-9D72C1A67F44}"/>
              </a:ext>
            </a:extLst>
          </p:cNvPr>
          <p:cNvSpPr/>
          <p:nvPr/>
        </p:nvSpPr>
        <p:spPr>
          <a:xfrm>
            <a:off x="1738553" y="850898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Individual Records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A51AF31-9163-9908-EF96-A6D44EBFC4F4}"/>
              </a:ext>
            </a:extLst>
          </p:cNvPr>
          <p:cNvSpPr/>
          <p:nvPr/>
        </p:nvSpPr>
        <p:spPr>
          <a:xfrm>
            <a:off x="1738553" y="1499402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Service Records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F8CF1F9-1A77-049F-79BB-DC1199BB08CA}"/>
              </a:ext>
            </a:extLst>
          </p:cNvPr>
          <p:cNvSpPr/>
          <p:nvPr/>
        </p:nvSpPr>
        <p:spPr>
          <a:xfrm>
            <a:off x="1738553" y="2147905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Resource records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3EA63E8-5DE8-B4E8-324A-703332EC4022}"/>
              </a:ext>
            </a:extLst>
          </p:cNvPr>
          <p:cNvSpPr/>
          <p:nvPr/>
        </p:nvSpPr>
        <p:spPr>
          <a:xfrm>
            <a:off x="1738553" y="2813342"/>
            <a:ext cx="1299372" cy="5841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Research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7DBF22-40C0-ED4A-C01E-7635F1D51FE4}"/>
              </a:ext>
            </a:extLst>
          </p:cNvPr>
          <p:cNvGrpSpPr/>
          <p:nvPr/>
        </p:nvGrpSpPr>
        <p:grpSpPr>
          <a:xfrm>
            <a:off x="381288" y="3568700"/>
            <a:ext cx="2660897" cy="0"/>
            <a:chOff x="377028" y="3683000"/>
            <a:chExt cx="2660897" cy="0"/>
          </a:xfrm>
          <a:solidFill>
            <a:schemeClr val="accent4">
              <a:lumMod val="50000"/>
            </a:schemeClr>
          </a:solidFill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5ECC164-5A1F-A019-572B-9C2C9052E95E}"/>
                </a:ext>
              </a:extLst>
            </p:cNvPr>
            <p:cNvCxnSpPr>
              <a:cxnSpLocks/>
            </p:cNvCxnSpPr>
            <p:nvPr/>
          </p:nvCxnSpPr>
          <p:spPr>
            <a:xfrm>
              <a:off x="377028" y="3683000"/>
              <a:ext cx="1288584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533E3D7-C0CB-D6AB-CBA3-ED2BB54E32F9}"/>
                </a:ext>
              </a:extLst>
            </p:cNvPr>
            <p:cNvCxnSpPr>
              <a:cxnSpLocks/>
            </p:cNvCxnSpPr>
            <p:nvPr/>
          </p:nvCxnSpPr>
          <p:spPr>
            <a:xfrm>
              <a:off x="1749341" y="3683000"/>
              <a:ext cx="1288584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Arrow: Up 22">
            <a:extLst>
              <a:ext uri="{FF2B5EF4-FFF2-40B4-BE49-F238E27FC236}">
                <a16:creationId xmlns:a16="http://schemas.microsoft.com/office/drawing/2014/main" id="{A84272E9-BA09-8678-6DA8-36FDEBE0948A}"/>
              </a:ext>
            </a:extLst>
          </p:cNvPr>
          <p:cNvSpPr/>
          <p:nvPr/>
        </p:nvSpPr>
        <p:spPr>
          <a:xfrm>
            <a:off x="1520280" y="4407980"/>
            <a:ext cx="382912" cy="360880"/>
          </a:xfrm>
          <a:prstGeom prst="upArrow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131F9B2-4C34-CA68-90BE-C6B3FC7C0D6F}"/>
              </a:ext>
            </a:extLst>
          </p:cNvPr>
          <p:cNvSpPr/>
          <p:nvPr/>
        </p:nvSpPr>
        <p:spPr>
          <a:xfrm>
            <a:off x="256940" y="4660899"/>
            <a:ext cx="2909593" cy="728134"/>
          </a:xfrm>
          <a:prstGeom prst="roundRect">
            <a:avLst>
              <a:gd name="adj" fmla="val 16367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190736-32CF-8C08-EBA7-679727C8B811}"/>
              </a:ext>
            </a:extLst>
          </p:cNvPr>
          <p:cNvSpPr txBox="1"/>
          <p:nvPr/>
        </p:nvSpPr>
        <p:spPr>
          <a:xfrm>
            <a:off x="428977" y="4763356"/>
            <a:ext cx="2565517" cy="52322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</a:rPr>
              <a:t>Standards-compliant data collection activities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4A34EA1-D7B9-CD9C-2942-B16092C49440}"/>
              </a:ext>
            </a:extLst>
          </p:cNvPr>
          <p:cNvSpPr/>
          <p:nvPr/>
        </p:nvSpPr>
        <p:spPr>
          <a:xfrm>
            <a:off x="3454624" y="195538"/>
            <a:ext cx="8264097" cy="4436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INTEGRATED HEALTH INFORMATION SYSTEM DATA USE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E7630C0-C6E1-53F0-80FC-3CDB99D2E7AD}"/>
              </a:ext>
            </a:extLst>
          </p:cNvPr>
          <p:cNvSpPr/>
          <p:nvPr/>
        </p:nvSpPr>
        <p:spPr>
          <a:xfrm>
            <a:off x="3449293" y="728938"/>
            <a:ext cx="1273008" cy="214588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03BE27E-3489-852A-75C5-B9353AE9CF7A}"/>
              </a:ext>
            </a:extLst>
          </p:cNvPr>
          <p:cNvSpPr txBox="1"/>
          <p:nvPr/>
        </p:nvSpPr>
        <p:spPr>
          <a:xfrm>
            <a:off x="3526216" y="861586"/>
            <a:ext cx="114325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  <a:cs typeface="Arial" panose="020B0604020202020204" pitchFamily="34" charset="0"/>
              </a:rPr>
              <a:t>Integrated Data Repository</a:t>
            </a:r>
            <a:endParaRPr lang="en-US" sz="1400" b="1" dirty="0"/>
          </a:p>
        </p:txBody>
      </p:sp>
      <p:pic>
        <p:nvPicPr>
          <p:cNvPr id="27" name="Picture 26" descr="Database icon">
            <a:extLst>
              <a:ext uri="{FF2B5EF4-FFF2-40B4-BE49-F238E27FC236}">
                <a16:creationId xmlns:a16="http://schemas.microsoft.com/office/drawing/2014/main" id="{C2051343-70DF-247E-AE10-950ACC6AA4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842" y="1743382"/>
            <a:ext cx="762000" cy="762000"/>
          </a:xfrm>
          <a:prstGeom prst="rect">
            <a:avLst/>
          </a:prstGeom>
        </p:spPr>
      </p:pic>
      <p:sp>
        <p:nvSpPr>
          <p:cNvPr id="51" name="Arrow: Up 50">
            <a:extLst>
              <a:ext uri="{FF2B5EF4-FFF2-40B4-BE49-F238E27FC236}">
                <a16:creationId xmlns:a16="http://schemas.microsoft.com/office/drawing/2014/main" id="{4EC312F6-B60A-3A7D-DD21-85D490C20325}"/>
              </a:ext>
            </a:extLst>
          </p:cNvPr>
          <p:cNvSpPr/>
          <p:nvPr/>
        </p:nvSpPr>
        <p:spPr>
          <a:xfrm rot="5400000">
            <a:off x="4658452" y="1120560"/>
            <a:ext cx="382912" cy="360880"/>
          </a:xfrm>
          <a:prstGeom prst="upArrow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490B845-490F-A225-F6CB-FD13B7D6B494}"/>
              </a:ext>
            </a:extLst>
          </p:cNvPr>
          <p:cNvSpPr/>
          <p:nvPr/>
        </p:nvSpPr>
        <p:spPr>
          <a:xfrm>
            <a:off x="5054491" y="728938"/>
            <a:ext cx="1295528" cy="46791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7FE9B8-E223-34B6-2B21-EF61A309B94A}"/>
              </a:ext>
            </a:extLst>
          </p:cNvPr>
          <p:cNvSpPr txBox="1"/>
          <p:nvPr/>
        </p:nvSpPr>
        <p:spPr>
          <a:xfrm>
            <a:off x="5086710" y="861586"/>
            <a:ext cx="12955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  <a:cs typeface="Arial" panose="020B0604020202020204" pitchFamily="34" charset="0"/>
              </a:rPr>
              <a:t>Dashboards, Reports, Queries</a:t>
            </a:r>
            <a:r>
              <a:rPr lang="en-US" sz="1400" b="1">
                <a:solidFill>
                  <a:schemeClr val="tx1"/>
                </a:solidFill>
                <a:cs typeface="Arial" panose="020B0604020202020204" pitchFamily="34" charset="0"/>
              </a:rPr>
              <a:t>, and </a:t>
            </a:r>
            <a:r>
              <a:rPr lang="en-US" sz="1400" b="1" dirty="0">
                <a:solidFill>
                  <a:schemeClr val="tx1"/>
                </a:solidFill>
                <a:cs typeface="Arial" panose="020B0604020202020204" pitchFamily="34" charset="0"/>
              </a:rPr>
              <a:t>Alerts </a:t>
            </a:r>
            <a:endParaRPr lang="en-US" sz="1400" b="1" dirty="0"/>
          </a:p>
        </p:txBody>
      </p:sp>
      <p:pic>
        <p:nvPicPr>
          <p:cNvPr id="39" name="Picture 38" descr="Dashboard icon">
            <a:extLst>
              <a:ext uri="{FF2B5EF4-FFF2-40B4-BE49-F238E27FC236}">
                <a16:creationId xmlns:a16="http://schemas.microsoft.com/office/drawing/2014/main" id="{C8AD652B-F38E-8E80-655F-20E6C0EB1F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831" y="2092484"/>
            <a:ext cx="646616" cy="646616"/>
          </a:xfrm>
          <a:prstGeom prst="rect">
            <a:avLst/>
          </a:prstGeom>
        </p:spPr>
      </p:pic>
      <p:pic>
        <p:nvPicPr>
          <p:cNvPr id="43" name="Picture 42" descr="Data report icon">
            <a:extLst>
              <a:ext uri="{FF2B5EF4-FFF2-40B4-BE49-F238E27FC236}">
                <a16:creationId xmlns:a16="http://schemas.microsoft.com/office/drawing/2014/main" id="{67C8B225-DC1A-D5EF-F90E-4D5E37FA3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579" y="2783381"/>
            <a:ext cx="875120" cy="875120"/>
          </a:xfrm>
          <a:prstGeom prst="rect">
            <a:avLst/>
          </a:prstGeom>
        </p:spPr>
      </p:pic>
      <p:pic>
        <p:nvPicPr>
          <p:cNvPr id="45" name="Picture 44" descr="Database query icon">
            <a:extLst>
              <a:ext uri="{FF2B5EF4-FFF2-40B4-BE49-F238E27FC236}">
                <a16:creationId xmlns:a16="http://schemas.microsoft.com/office/drawing/2014/main" id="{B210E9FB-189E-5705-47B0-D548C50B3D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830" y="3741662"/>
            <a:ext cx="646616" cy="646616"/>
          </a:xfrm>
          <a:prstGeom prst="rect">
            <a:avLst/>
          </a:prstGeom>
        </p:spPr>
      </p:pic>
      <p:pic>
        <p:nvPicPr>
          <p:cNvPr id="71" name="Picture 70" descr="Alert icon">
            <a:extLst>
              <a:ext uri="{FF2B5EF4-FFF2-40B4-BE49-F238E27FC236}">
                <a16:creationId xmlns:a16="http://schemas.microsoft.com/office/drawing/2014/main" id="{EAD3C693-590A-9D4C-CE68-DC0681261F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140" y="4471439"/>
            <a:ext cx="718860" cy="718860"/>
          </a:xfrm>
          <a:prstGeom prst="rect">
            <a:avLst/>
          </a:prstGeom>
        </p:spPr>
      </p:pic>
      <p:sp>
        <p:nvSpPr>
          <p:cNvPr id="54" name="Arrow: Up 53">
            <a:extLst>
              <a:ext uri="{FF2B5EF4-FFF2-40B4-BE49-F238E27FC236}">
                <a16:creationId xmlns:a16="http://schemas.microsoft.com/office/drawing/2014/main" id="{F1C99DE2-5D67-2630-C2E2-78892E14286D}"/>
              </a:ext>
            </a:extLst>
          </p:cNvPr>
          <p:cNvSpPr/>
          <p:nvPr/>
        </p:nvSpPr>
        <p:spPr>
          <a:xfrm rot="5400000">
            <a:off x="6280172" y="1127506"/>
            <a:ext cx="382912" cy="360880"/>
          </a:xfrm>
          <a:prstGeom prst="upArrow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28B56231-9A45-E640-62F6-6995F3C80A20}"/>
              </a:ext>
            </a:extLst>
          </p:cNvPr>
          <p:cNvSpPr/>
          <p:nvPr/>
        </p:nvSpPr>
        <p:spPr>
          <a:xfrm>
            <a:off x="6684832" y="728938"/>
            <a:ext cx="1951185" cy="4711975"/>
          </a:xfrm>
          <a:prstGeom prst="roundRect">
            <a:avLst>
              <a:gd name="adj" fmla="val 7988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17F76A-137A-6597-9A51-D77FD1308E75}"/>
              </a:ext>
            </a:extLst>
          </p:cNvPr>
          <p:cNvSpPr txBox="1"/>
          <p:nvPr/>
        </p:nvSpPr>
        <p:spPr>
          <a:xfrm>
            <a:off x="6750361" y="861586"/>
            <a:ext cx="184958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  <a:cs typeface="Arial" panose="020B0604020202020204" pitchFamily="34" charset="0"/>
              </a:rPr>
              <a:t>Health </a:t>
            </a:r>
            <a:r>
              <a:rPr lang="en-US" sz="1400" b="1" dirty="0">
                <a:cs typeface="Arial" panose="020B0604020202020204" pitchFamily="34" charset="0"/>
              </a:rPr>
              <a:t>Information Systems Actors Using Data</a:t>
            </a:r>
            <a:endParaRPr lang="en-US" sz="1400" b="1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87D3242-A461-09B3-7486-AA35A8C6318C}"/>
              </a:ext>
            </a:extLst>
          </p:cNvPr>
          <p:cNvSpPr txBox="1"/>
          <p:nvPr/>
        </p:nvSpPr>
        <p:spPr>
          <a:xfrm>
            <a:off x="8965373" y="861586"/>
            <a:ext cx="211164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  <a:cs typeface="Arial" panose="020B0604020202020204" pitchFamily="34" charset="0"/>
              </a:rPr>
              <a:t>Examples of Data Use for Evidence-Based Decision Making</a:t>
            </a:r>
            <a:endParaRPr lang="en-US" sz="1400" b="1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00E7BF3F-7291-F1D4-A4D7-128023011141}"/>
              </a:ext>
            </a:extLst>
          </p:cNvPr>
          <p:cNvSpPr/>
          <p:nvPr/>
        </p:nvSpPr>
        <p:spPr>
          <a:xfrm>
            <a:off x="6779995" y="1732257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Multilateral health organizations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A11FB25-1639-1F20-E7F1-F836330040FD}"/>
              </a:ext>
            </a:extLst>
          </p:cNvPr>
          <p:cNvCxnSpPr>
            <a:cxnSpLocks/>
            <a:stCxn id="52" idx="3"/>
          </p:cNvCxnSpPr>
          <p:nvPr/>
        </p:nvCxnSpPr>
        <p:spPr>
          <a:xfrm>
            <a:off x="8570313" y="1962768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DC1489A0-90AA-5C97-791C-C5225DF17BD6}"/>
              </a:ext>
            </a:extLst>
          </p:cNvPr>
          <p:cNvSpPr/>
          <p:nvPr/>
        </p:nvSpPr>
        <p:spPr>
          <a:xfrm>
            <a:off x="8965373" y="1732256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Global reporting (SDGs, UNGASS), planning, and M&amp;E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01B8C5B-64B4-51E6-2F76-ACCFE7603F15}"/>
              </a:ext>
            </a:extLst>
          </p:cNvPr>
          <p:cNvSpPr/>
          <p:nvPr/>
        </p:nvSpPr>
        <p:spPr>
          <a:xfrm>
            <a:off x="6779995" y="2262986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National health ministries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EBAABAF-7B22-552A-7D3F-F5DA27C5CBEA}"/>
              </a:ext>
            </a:extLst>
          </p:cNvPr>
          <p:cNvCxnSpPr>
            <a:cxnSpLocks/>
            <a:stCxn id="36" idx="3"/>
          </p:cNvCxnSpPr>
          <p:nvPr/>
        </p:nvCxnSpPr>
        <p:spPr>
          <a:xfrm>
            <a:off x="8570313" y="2493497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FDC86E7-2251-1134-E4BD-5AF1D08AB394}"/>
              </a:ext>
            </a:extLst>
          </p:cNvPr>
          <p:cNvSpPr/>
          <p:nvPr/>
        </p:nvSpPr>
        <p:spPr>
          <a:xfrm>
            <a:off x="8976161" y="2259422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</a:rPr>
              <a:t>Epidemic detection and response, program design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057BCAF-6F5C-2C69-1D8A-9F6262E60E17}"/>
              </a:ext>
            </a:extLst>
          </p:cNvPr>
          <p:cNvSpPr/>
          <p:nvPr/>
        </p:nvSpPr>
        <p:spPr>
          <a:xfrm>
            <a:off x="6779995" y="2774472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District health managers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0F940B4-54CF-54DA-5744-A969A1BA6769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8570313" y="3004983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345A139-DFE4-0F54-E125-607D8516A6F1}"/>
              </a:ext>
            </a:extLst>
          </p:cNvPr>
          <p:cNvSpPr/>
          <p:nvPr/>
        </p:nvSpPr>
        <p:spPr>
          <a:xfrm>
            <a:off x="8965373" y="2779125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District-level reporting and planning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734E3A0-C30A-1850-D58B-1625ED8E2767}"/>
              </a:ext>
            </a:extLst>
          </p:cNvPr>
          <p:cNvSpPr/>
          <p:nvPr/>
        </p:nvSpPr>
        <p:spPr>
          <a:xfrm>
            <a:off x="6779995" y="3309979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Public health practitioners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49CE7DA-23F6-6CE6-9820-56D294E4AD13}"/>
              </a:ext>
            </a:extLst>
          </p:cNvPr>
          <p:cNvCxnSpPr>
            <a:cxnSpLocks/>
            <a:stCxn id="42" idx="3"/>
          </p:cNvCxnSpPr>
          <p:nvPr/>
        </p:nvCxnSpPr>
        <p:spPr>
          <a:xfrm>
            <a:off x="8570313" y="3540490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BE27403-6C96-7244-10FE-0ED0640C643B}"/>
              </a:ext>
            </a:extLst>
          </p:cNvPr>
          <p:cNvSpPr/>
          <p:nvPr/>
        </p:nvSpPr>
        <p:spPr>
          <a:xfrm>
            <a:off x="8976161" y="3307701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</a:rPr>
              <a:t>Facility management, service delivery, and drug procurement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2EB46C67-7C7B-6042-5479-D9D93B4CA2DB}"/>
              </a:ext>
            </a:extLst>
          </p:cNvPr>
          <p:cNvSpPr/>
          <p:nvPr/>
        </p:nvSpPr>
        <p:spPr>
          <a:xfrm>
            <a:off x="6779995" y="3827832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Modelers and Researchers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4FD7674-90D0-8D25-2245-9141B2CD4C45}"/>
              </a:ext>
            </a:extLst>
          </p:cNvPr>
          <p:cNvCxnSpPr>
            <a:cxnSpLocks/>
            <a:stCxn id="46" idx="3"/>
          </p:cNvCxnSpPr>
          <p:nvPr/>
        </p:nvCxnSpPr>
        <p:spPr>
          <a:xfrm>
            <a:off x="8570313" y="4058343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B6D32ADE-3BED-FFA5-1EE7-1968036C90F8}"/>
              </a:ext>
            </a:extLst>
          </p:cNvPr>
          <p:cNvSpPr/>
          <p:nvPr/>
        </p:nvSpPr>
        <p:spPr>
          <a:xfrm>
            <a:off x="8976161" y="3827404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</a:rPr>
              <a:t>Disease modeling and epidemiological studies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14E0910F-FDF5-E48D-22C3-61BB3E389B97}"/>
              </a:ext>
            </a:extLst>
          </p:cNvPr>
          <p:cNvSpPr/>
          <p:nvPr/>
        </p:nvSpPr>
        <p:spPr>
          <a:xfrm>
            <a:off x="6792875" y="4346523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Journalists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49EBCEC-A820-E3A5-428C-6E5166BD1D84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8583193" y="4577034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7D66C99-BCB1-CAA9-5233-ACE49FF39357}"/>
              </a:ext>
            </a:extLst>
          </p:cNvPr>
          <p:cNvSpPr/>
          <p:nvPr/>
        </p:nvSpPr>
        <p:spPr>
          <a:xfrm>
            <a:off x="8978253" y="4346522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</a:rPr>
              <a:t>Data journalism, investigative reporting, and fact-checking</a:t>
            </a:r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572D50D7-33AE-08A5-4B8D-800B10527B6E}"/>
              </a:ext>
            </a:extLst>
          </p:cNvPr>
          <p:cNvSpPr/>
          <p:nvPr/>
        </p:nvSpPr>
        <p:spPr>
          <a:xfrm>
            <a:off x="6792875" y="4874345"/>
            <a:ext cx="1790318" cy="461022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Citizens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A1B9462-5CAF-3A36-51EF-31C4CCDE35B5}"/>
              </a:ext>
            </a:extLst>
          </p:cNvPr>
          <p:cNvCxnSpPr>
            <a:cxnSpLocks/>
            <a:stCxn id="68" idx="3"/>
          </p:cNvCxnSpPr>
          <p:nvPr/>
        </p:nvCxnSpPr>
        <p:spPr>
          <a:xfrm>
            <a:off x="8583193" y="5104856"/>
            <a:ext cx="319414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25DB3D-CB9A-3B92-9497-697C7738BDFD}"/>
              </a:ext>
            </a:extLst>
          </p:cNvPr>
          <p:cNvSpPr/>
          <p:nvPr/>
        </p:nvSpPr>
        <p:spPr>
          <a:xfrm>
            <a:off x="8978253" y="4874344"/>
            <a:ext cx="2742560" cy="461023"/>
          </a:xfrm>
          <a:prstGeom prst="roundRect">
            <a:avLst>
              <a:gd name="adj" fmla="val 1944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tx1"/>
                </a:solidFill>
              </a:rPr>
              <a:t>Tracking outbreaks or hazards and understanding disease risks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7B15422-89DF-CDB4-0E07-6C91B768A54F}"/>
              </a:ext>
            </a:extLst>
          </p:cNvPr>
          <p:cNvSpPr/>
          <p:nvPr/>
        </p:nvSpPr>
        <p:spPr>
          <a:xfrm>
            <a:off x="233342" y="5625868"/>
            <a:ext cx="11490835" cy="1048305"/>
          </a:xfrm>
          <a:prstGeom prst="roundRect">
            <a:avLst>
              <a:gd name="adj" fmla="val 13033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C351501-358E-2106-280E-57B2809BDC96}"/>
              </a:ext>
            </a:extLst>
          </p:cNvPr>
          <p:cNvSpPr txBox="1"/>
          <p:nvPr/>
        </p:nvSpPr>
        <p:spPr>
          <a:xfrm>
            <a:off x="314326" y="5712785"/>
            <a:ext cx="18859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ENABLING ENVIRONMENT FACTORS</a:t>
            </a:r>
            <a:r>
              <a:rPr lang="en-US" sz="180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1D71A5D6-A2F6-7058-1359-4C673162CCD8}"/>
              </a:ext>
            </a:extLst>
          </p:cNvPr>
          <p:cNvSpPr/>
          <p:nvPr/>
        </p:nvSpPr>
        <p:spPr>
          <a:xfrm>
            <a:off x="2352675" y="5832734"/>
            <a:ext cx="1765504" cy="675309"/>
          </a:xfrm>
          <a:prstGeom prst="roundRect">
            <a:avLst>
              <a:gd name="adj" fmla="val 19444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Financial Support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02307888-BD74-05A5-8E19-988F8B6A0DDB}"/>
              </a:ext>
            </a:extLst>
          </p:cNvPr>
          <p:cNvSpPr/>
          <p:nvPr/>
        </p:nvSpPr>
        <p:spPr>
          <a:xfrm>
            <a:off x="4203958" y="5832733"/>
            <a:ext cx="1765504" cy="675309"/>
          </a:xfrm>
          <a:prstGeom prst="roundRect">
            <a:avLst>
              <a:gd name="adj" fmla="val 19444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Technical Expertise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62489284-0672-51F7-3254-B7FFB80EE205}"/>
              </a:ext>
            </a:extLst>
          </p:cNvPr>
          <p:cNvSpPr/>
          <p:nvPr/>
        </p:nvSpPr>
        <p:spPr>
          <a:xfrm>
            <a:off x="6055241" y="5832733"/>
            <a:ext cx="1765504" cy="675309"/>
          </a:xfrm>
          <a:prstGeom prst="roundRect">
            <a:avLst>
              <a:gd name="adj" fmla="val 19444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Parts Integrated within the Systems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FE5769A1-3CC3-C176-3584-F3ED745833D2}"/>
              </a:ext>
            </a:extLst>
          </p:cNvPr>
          <p:cNvSpPr/>
          <p:nvPr/>
        </p:nvSpPr>
        <p:spPr>
          <a:xfrm>
            <a:off x="7906524" y="5832733"/>
            <a:ext cx="1765504" cy="675309"/>
          </a:xfrm>
          <a:prstGeom prst="roundRect">
            <a:avLst>
              <a:gd name="adj" fmla="val 19444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Relevance for Policy &amp; Research</a:t>
            </a: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CA8F0462-2BFA-7C7D-F26D-21715EE85ABF}"/>
              </a:ext>
            </a:extLst>
          </p:cNvPr>
          <p:cNvSpPr/>
          <p:nvPr/>
        </p:nvSpPr>
        <p:spPr>
          <a:xfrm>
            <a:off x="9757805" y="5832733"/>
            <a:ext cx="1765504" cy="675309"/>
          </a:xfrm>
          <a:prstGeom prst="roundRect">
            <a:avLst>
              <a:gd name="adj" fmla="val 19444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Data Governance</a:t>
            </a:r>
          </a:p>
        </p:txBody>
      </p:sp>
    </p:spTree>
    <p:extLst>
      <p:ext uri="{BB962C8B-B14F-4D97-AF65-F5344CB8AC3E}">
        <p14:creationId xmlns:p14="http://schemas.microsoft.com/office/powerpoint/2010/main" val="1829170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3D6BE022D90A498F9D3857C44DE5D6" ma:contentTypeVersion="3" ma:contentTypeDescription="Create a new document." ma:contentTypeScope="" ma:versionID="6b2bdfbad36c7a86f01a74025e821ec7">
  <xsd:schema xmlns:xsd="http://www.w3.org/2001/XMLSchema" xmlns:xs="http://www.w3.org/2001/XMLSchema" xmlns:p="http://schemas.microsoft.com/office/2006/metadata/properties" xmlns:ns2="746b6818-8b34-47cb-916f-27a65b6a4f81" targetNamespace="http://schemas.microsoft.com/office/2006/metadata/properties" ma:root="true" ma:fieldsID="cd4dbb129ad9ed653445c28855bab6fe" ns2:_="">
    <xsd:import namespace="746b6818-8b34-47cb-916f-27a65b6a4f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b6818-8b34-47cb-916f-27a65b6a4f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821A3F-5774-430F-A696-B28D167BD113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746b6818-8b34-47cb-916f-27a65b6a4f81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73CFB6-FCB8-4E3A-90FF-7042469E4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0366DC-0845-4837-99CB-CE73E12D0DA3}">
  <ds:schemaRefs>
    <ds:schemaRef ds:uri="746b6818-8b34-47cb-916f-27a65b6a4f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149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Amelia Pittman</dc:creator>
  <cp:lastModifiedBy>Martin Getzendanner</cp:lastModifiedBy>
  <cp:revision>3</cp:revision>
  <dcterms:created xsi:type="dcterms:W3CDTF">2025-09-02T19:53:50Z</dcterms:created>
  <dcterms:modified xsi:type="dcterms:W3CDTF">2025-10-31T16:03:20Z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0x010100063D6BE022D90A498F9D3857C44DE5D6</vt:lpwstr>
  </property>
</Properties>
</file>